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snapToObjects="1">
      <p:cViewPr varScale="1">
        <p:scale>
          <a:sx n="92" d="100"/>
          <a:sy n="92" d="100"/>
        </p:scale>
        <p:origin x="7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elanie.breeze@jordandistrict.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a:t>Kindergarten Orientation</a:t>
            </a:r>
            <a:endParaRPr/>
          </a:p>
        </p:txBody>
      </p:sp>
      <p:sp>
        <p:nvSpPr>
          <p:cNvPr id="85" name="Google Shape;85;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Medical Forms needed for registration</a:t>
            </a:r>
            <a:endParaRPr/>
          </a:p>
        </p:txBody>
      </p:sp>
      <p:sp>
        <p:nvSpPr>
          <p:cNvPr id="91" name="Google Shape;91;p14"/>
          <p:cNvSpPr txBox="1">
            <a:spLocks noGrp="1"/>
          </p:cNvSpPr>
          <p:nvPr>
            <p:ph type="body" idx="1"/>
          </p:nvPr>
        </p:nvSpPr>
        <p:spPr>
          <a:xfrm>
            <a:off x="838200" y="1825625"/>
            <a:ext cx="10515600" cy="466725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Birth Certificate </a:t>
            </a:r>
            <a:endParaRPr/>
          </a:p>
          <a:p>
            <a:pPr marL="685800" lvl="1" indent="-228600" algn="l" rtl="0">
              <a:lnSpc>
                <a:spcPct val="90000"/>
              </a:lnSpc>
              <a:spcBef>
                <a:spcPts val="500"/>
              </a:spcBef>
              <a:spcAft>
                <a:spcPts val="0"/>
              </a:spcAft>
              <a:buClr>
                <a:schemeClr val="dk1"/>
              </a:buClr>
              <a:buSzPts val="2400"/>
              <a:buChar char="•"/>
            </a:pPr>
            <a:r>
              <a:rPr lang="en-US"/>
              <a:t>Bring an original copy of your students birth certificate, the office will make a copy and return the original to you. </a:t>
            </a:r>
            <a:endParaRPr/>
          </a:p>
          <a:p>
            <a:pPr marL="228600" lvl="0" indent="-228600" algn="l" rtl="0">
              <a:lnSpc>
                <a:spcPct val="90000"/>
              </a:lnSpc>
              <a:spcBef>
                <a:spcPts val="1000"/>
              </a:spcBef>
              <a:spcAft>
                <a:spcPts val="0"/>
              </a:spcAft>
              <a:buClr>
                <a:schemeClr val="dk1"/>
              </a:buClr>
              <a:buSzPts val="2800"/>
              <a:buChar char="•"/>
            </a:pPr>
            <a:r>
              <a:rPr lang="en-US"/>
              <a:t>Immunization Records </a:t>
            </a:r>
            <a:endParaRPr/>
          </a:p>
          <a:p>
            <a:pPr marL="685800" lvl="1" indent="-228600" algn="l" rtl="0">
              <a:lnSpc>
                <a:spcPct val="90000"/>
              </a:lnSpc>
              <a:spcBef>
                <a:spcPts val="500"/>
              </a:spcBef>
              <a:spcAft>
                <a:spcPts val="0"/>
              </a:spcAft>
              <a:buClr>
                <a:schemeClr val="dk1"/>
              </a:buClr>
              <a:buSzPts val="2400"/>
              <a:buChar char="•"/>
            </a:pPr>
            <a:r>
              <a:rPr lang="en-US"/>
              <a:t>Per state law, students must be up to date on immunizations before school starts.</a:t>
            </a:r>
            <a:endParaRPr/>
          </a:p>
          <a:p>
            <a:pPr marL="685800" lvl="1" indent="-228600" algn="l" rtl="0">
              <a:lnSpc>
                <a:spcPct val="90000"/>
              </a:lnSpc>
              <a:spcBef>
                <a:spcPts val="500"/>
              </a:spcBef>
              <a:spcAft>
                <a:spcPts val="0"/>
              </a:spcAft>
              <a:buClr>
                <a:schemeClr val="dk1"/>
              </a:buClr>
              <a:buSzPts val="2400"/>
              <a:buChar char="•"/>
            </a:pPr>
            <a:r>
              <a:rPr lang="en-US"/>
              <a:t>Bring an original copy of your students immunization record, the office will make a copy and return the original to you. </a:t>
            </a:r>
            <a:endParaRPr/>
          </a:p>
          <a:p>
            <a:pPr marL="685800" lvl="1" indent="-228600" algn="l" rtl="0">
              <a:lnSpc>
                <a:spcPct val="90000"/>
              </a:lnSpc>
              <a:spcBef>
                <a:spcPts val="500"/>
              </a:spcBef>
              <a:spcAft>
                <a:spcPts val="0"/>
              </a:spcAft>
              <a:buClr>
                <a:schemeClr val="dk1"/>
              </a:buClr>
              <a:buSzPts val="2400"/>
              <a:buChar char="•"/>
            </a:pPr>
            <a:r>
              <a:rPr lang="en-US"/>
              <a:t>Exemptions may be done through the health department, a record of each exemption must be provided to the school. </a:t>
            </a:r>
            <a:endParaRPr/>
          </a:p>
          <a:p>
            <a:pPr marL="685800" lvl="1" indent="-228600" algn="l" rtl="0">
              <a:lnSpc>
                <a:spcPct val="90000"/>
              </a:lnSpc>
              <a:spcBef>
                <a:spcPts val="500"/>
              </a:spcBef>
              <a:spcAft>
                <a:spcPts val="0"/>
              </a:spcAft>
              <a:buClr>
                <a:schemeClr val="dk1"/>
              </a:buClr>
              <a:buSzPts val="2400"/>
              <a:buChar char="•"/>
            </a:pPr>
            <a:r>
              <a:rPr lang="en-US"/>
              <a:t>Reduced cost or free immunizations may be available through the Health Department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Vision Screens	</a:t>
            </a:r>
            <a:endParaRPr/>
          </a:p>
        </p:txBody>
      </p:sp>
      <p:sp>
        <p:nvSpPr>
          <p:cNvPr id="97" name="Google Shape;9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It is recommended you have your students vision screened before starting Kindergarten. This can be part of a Kindergarten physical at your request.</a:t>
            </a:r>
            <a:endParaRPr/>
          </a:p>
          <a:p>
            <a:pPr marL="228600" lvl="0" indent="-228600" algn="l" rtl="0">
              <a:lnSpc>
                <a:spcPct val="90000"/>
              </a:lnSpc>
              <a:spcBef>
                <a:spcPts val="1000"/>
              </a:spcBef>
              <a:spcAft>
                <a:spcPts val="0"/>
              </a:spcAft>
              <a:buClr>
                <a:schemeClr val="dk1"/>
              </a:buClr>
              <a:buSzPts val="2800"/>
              <a:buChar char="•"/>
            </a:pPr>
            <a:r>
              <a:rPr lang="en-US"/>
              <a:t>We have mass vision screens every fall for Kindergarten, 1</a:t>
            </a:r>
            <a:r>
              <a:rPr lang="en-US" baseline="30000"/>
              <a:t>st</a:t>
            </a:r>
            <a:r>
              <a:rPr lang="en-US"/>
              <a:t>, 3rd and 5</a:t>
            </a:r>
            <a:r>
              <a:rPr lang="en-US" baseline="30000"/>
              <a:t>th</a:t>
            </a:r>
            <a:r>
              <a:rPr lang="en-US"/>
              <a:t> graders. If your student does not pass this screen a referral letter will be sent home. This is an opt-out program.  </a:t>
            </a:r>
            <a:endParaRPr/>
          </a:p>
          <a:p>
            <a:pPr marL="228600" lvl="0" indent="-228600" algn="l" rtl="0">
              <a:lnSpc>
                <a:spcPct val="90000"/>
              </a:lnSpc>
              <a:spcBef>
                <a:spcPts val="1000"/>
              </a:spcBef>
              <a:spcAft>
                <a:spcPts val="0"/>
              </a:spcAft>
              <a:buClr>
                <a:schemeClr val="dk1"/>
              </a:buClr>
              <a:buSzPts val="2800"/>
              <a:buChar char="•"/>
            </a:pPr>
            <a:r>
              <a:rPr lang="en-US"/>
              <a:t>Vouchers and discount coupons for glasses are available upon request for qualifying families.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Medications at School</a:t>
            </a:r>
            <a:endParaRPr/>
          </a:p>
        </p:txBody>
      </p:sp>
      <p:sp>
        <p:nvSpPr>
          <p:cNvPr id="103" name="Google Shape;103;p16"/>
          <p:cNvSpPr txBox="1">
            <a:spLocks noGrp="1"/>
          </p:cNvSpPr>
          <p:nvPr>
            <p:ph type="body" idx="1"/>
          </p:nvPr>
        </p:nvSpPr>
        <p:spPr>
          <a:xfrm>
            <a:off x="838200" y="1825625"/>
            <a:ext cx="10515600" cy="466725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590"/>
              <a:buChar char="•"/>
            </a:pPr>
            <a:r>
              <a:rPr lang="en-US" sz="2590"/>
              <a:t>Any medication at school requires a Medication Authorization form signed by the students doctor on file at school. This includes cough drops, essential oils and over the counter medications. This form is renewed annually. </a:t>
            </a:r>
            <a:endParaRPr/>
          </a:p>
          <a:p>
            <a:pPr marL="228600" lvl="0" indent="-228600" algn="l" rtl="0">
              <a:lnSpc>
                <a:spcPct val="90000"/>
              </a:lnSpc>
              <a:spcBef>
                <a:spcPts val="1000"/>
              </a:spcBef>
              <a:spcAft>
                <a:spcPts val="0"/>
              </a:spcAft>
              <a:buClr>
                <a:schemeClr val="dk1"/>
              </a:buClr>
              <a:buSzPts val="2590"/>
              <a:buChar char="•"/>
            </a:pPr>
            <a:r>
              <a:rPr lang="en-US" sz="2590"/>
              <a:t>Elementary students may not self-carry medications</a:t>
            </a:r>
            <a:r>
              <a:rPr lang="en-US" sz="2590" b="1"/>
              <a:t> </a:t>
            </a:r>
            <a:r>
              <a:rPr lang="en-US" sz="2590"/>
              <a:t>except inhalers, Epi-Pens, and diabetes medications with the proper medication forms on file. All other medications are to be kept locked in the office.</a:t>
            </a:r>
            <a:endParaRPr/>
          </a:p>
          <a:p>
            <a:pPr marL="228600" lvl="0" indent="-228600" algn="l" rtl="0">
              <a:lnSpc>
                <a:spcPct val="90000"/>
              </a:lnSpc>
              <a:spcBef>
                <a:spcPts val="1000"/>
              </a:spcBef>
              <a:spcAft>
                <a:spcPts val="0"/>
              </a:spcAft>
              <a:buClr>
                <a:schemeClr val="dk1"/>
              </a:buClr>
              <a:buSzPts val="2590"/>
              <a:buChar char="•"/>
            </a:pPr>
            <a:r>
              <a:rPr lang="en-US" sz="2590"/>
              <a:t>front office is trained annually on medication storage and administration.  </a:t>
            </a:r>
            <a:endParaRPr/>
          </a:p>
          <a:p>
            <a:pPr marL="228600" lvl="0" indent="-228600" algn="l" rtl="0">
              <a:lnSpc>
                <a:spcPct val="90000"/>
              </a:lnSpc>
              <a:spcBef>
                <a:spcPts val="1000"/>
              </a:spcBef>
              <a:spcAft>
                <a:spcPts val="0"/>
              </a:spcAft>
              <a:buClr>
                <a:schemeClr val="dk1"/>
              </a:buClr>
              <a:buSzPts val="2590"/>
              <a:buChar char="•"/>
            </a:pPr>
            <a:r>
              <a:rPr lang="en-US" sz="2590"/>
              <a:t>The school does not stock and will not administer any medication to your student unless ordered by your doctor and provided by you. </a:t>
            </a:r>
            <a:endParaRPr/>
          </a:p>
          <a:p>
            <a:pPr marL="228600" lvl="0" indent="-228600" algn="l" rtl="0">
              <a:lnSpc>
                <a:spcPct val="90000"/>
              </a:lnSpc>
              <a:spcBef>
                <a:spcPts val="1000"/>
              </a:spcBef>
              <a:spcAft>
                <a:spcPts val="0"/>
              </a:spcAft>
              <a:buClr>
                <a:schemeClr val="dk1"/>
              </a:buClr>
              <a:buSzPts val="2590"/>
              <a:buChar char="•"/>
            </a:pPr>
            <a:r>
              <a:rPr lang="en-US" sz="2590"/>
              <a:t>Any medications at school must be picked up at the end of every year. </a:t>
            </a:r>
            <a:endParaRPr/>
          </a:p>
          <a:p>
            <a:pPr marL="0" lvl="0" indent="0" algn="l" rtl="0">
              <a:lnSpc>
                <a:spcPct val="90000"/>
              </a:lnSpc>
              <a:spcBef>
                <a:spcPts val="1000"/>
              </a:spcBef>
              <a:spcAft>
                <a:spcPts val="0"/>
              </a:spcAft>
              <a:buClr>
                <a:schemeClr val="dk1"/>
              </a:buClr>
              <a:buSzPts val="2590"/>
              <a:buNone/>
            </a:pPr>
            <a:endParaRPr sz="259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Healthcare Plans</a:t>
            </a:r>
            <a:endParaRPr/>
          </a:p>
        </p:txBody>
      </p:sp>
      <p:sp>
        <p:nvSpPr>
          <p:cNvPr id="109" name="Google Shape;10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If your student has a health condition such as diabetes, seizures, food allergy’s, heart issues, or anything else, you may want a healthcare plan.</a:t>
            </a:r>
            <a:endParaRPr/>
          </a:p>
          <a:p>
            <a:pPr marL="228600" lvl="0" indent="-228600" algn="l" rtl="0">
              <a:lnSpc>
                <a:spcPct val="90000"/>
              </a:lnSpc>
              <a:spcBef>
                <a:spcPts val="1000"/>
              </a:spcBef>
              <a:spcAft>
                <a:spcPts val="0"/>
              </a:spcAft>
              <a:buClr>
                <a:schemeClr val="dk1"/>
              </a:buClr>
              <a:buSzPts val="2800"/>
              <a:buChar char="•"/>
            </a:pPr>
            <a:r>
              <a:rPr lang="en-US"/>
              <a:t>This is an official document that helps inform teachers and other school staff of your students condition. </a:t>
            </a:r>
            <a:endParaRPr/>
          </a:p>
          <a:p>
            <a:pPr marL="228600" lvl="0" indent="-228600" algn="l" rtl="0">
              <a:lnSpc>
                <a:spcPct val="90000"/>
              </a:lnSpc>
              <a:spcBef>
                <a:spcPts val="1000"/>
              </a:spcBef>
              <a:spcAft>
                <a:spcPts val="0"/>
              </a:spcAft>
              <a:buClr>
                <a:schemeClr val="dk1"/>
              </a:buClr>
              <a:buSzPts val="2800"/>
              <a:buChar char="•"/>
            </a:pPr>
            <a:r>
              <a:rPr lang="en-US"/>
              <a:t>You will work together with the school nurse to create a healthcare plan specific for your child.</a:t>
            </a:r>
            <a:endParaRPr/>
          </a:p>
          <a:p>
            <a:pPr marL="228600" lvl="0" indent="-228600" algn="l" rtl="0">
              <a:lnSpc>
                <a:spcPct val="90000"/>
              </a:lnSpc>
              <a:spcBef>
                <a:spcPts val="1000"/>
              </a:spcBef>
              <a:spcAft>
                <a:spcPts val="0"/>
              </a:spcAft>
              <a:buClr>
                <a:schemeClr val="dk1"/>
              </a:buClr>
              <a:buSzPts val="2800"/>
              <a:buChar char="•"/>
            </a:pPr>
            <a:r>
              <a:rPr lang="en-US"/>
              <a:t>Please fill out a Request for Special Health Services form and return it to the office to get in touch with your school nurse. This form is renewed annually.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Sick kids stay home	</a:t>
            </a:r>
            <a:endParaRPr/>
          </a:p>
        </p:txBody>
      </p:sp>
      <p:sp>
        <p:nvSpPr>
          <p:cNvPr id="115" name="Google Shape;11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Fever, Vomiting, and diarrhea are contagious. If your student has these symptoms they should stay home until they are without symptoms for 24 hours. See district exclusion guidelines for more detail. </a:t>
            </a:r>
            <a:endParaRPr/>
          </a:p>
          <a:p>
            <a:pPr marL="228600" lvl="0" indent="-228600" algn="l" rtl="0">
              <a:lnSpc>
                <a:spcPct val="90000"/>
              </a:lnSpc>
              <a:spcBef>
                <a:spcPts val="1000"/>
              </a:spcBef>
              <a:spcAft>
                <a:spcPts val="0"/>
              </a:spcAft>
              <a:buClr>
                <a:schemeClr val="dk1"/>
              </a:buClr>
              <a:buSzPts val="2800"/>
              <a:buChar char="•"/>
            </a:pPr>
            <a:r>
              <a:rPr lang="en-US"/>
              <a:t>There may be students at school who are immunocompromised and are more susceptible to serious illness. We appreciate your good judgement in deciding whether or not to send your child to school. </a:t>
            </a:r>
            <a:endParaRPr/>
          </a:p>
          <a:p>
            <a:pPr marL="228600" lvl="0" indent="-228600" algn="l" rtl="0">
              <a:lnSpc>
                <a:spcPct val="90000"/>
              </a:lnSpc>
              <a:spcBef>
                <a:spcPts val="1000"/>
              </a:spcBef>
              <a:spcAft>
                <a:spcPts val="0"/>
              </a:spcAft>
              <a:buClr>
                <a:schemeClr val="dk1"/>
              </a:buClr>
              <a:buSzPts val="2800"/>
              <a:buChar char="•"/>
            </a:pPr>
            <a:r>
              <a:rPr lang="en-US"/>
              <a:t>This is a great time to be sure your child has good handwashing skills and practices good sneeze and cough hygiene.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School Nurse Information	</a:t>
            </a:r>
            <a:endParaRPr/>
          </a:p>
        </p:txBody>
      </p:sp>
      <p:sp>
        <p:nvSpPr>
          <p:cNvPr id="121" name="Google Shape;12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Melanie Breeze</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3"/>
              </a:rPr>
              <a:t>Melanie.breeze@jordandistrict.org</a:t>
            </a:r>
            <a:endParaRPr dirty="0"/>
          </a:p>
          <a:p>
            <a:pPr marL="0" lvl="0" indent="0" algn="l" rtl="0">
              <a:lnSpc>
                <a:spcPct val="90000"/>
              </a:lnSpc>
              <a:spcBef>
                <a:spcPts val="1000"/>
              </a:spcBef>
              <a:spcAft>
                <a:spcPts val="0"/>
              </a:spcAft>
              <a:buClr>
                <a:schemeClr val="dk1"/>
              </a:buClr>
              <a:buSzPts val="2800"/>
              <a:buNone/>
            </a:pPr>
            <a:r>
              <a:rPr lang="en-US" dirty="0"/>
              <a:t>Office: (801) 280-0722</a:t>
            </a:r>
            <a:endParaRPr dirty="0"/>
          </a:p>
          <a:p>
            <a:pPr marL="0" lvl="0" indent="0" algn="l" rtl="0">
              <a:lnSpc>
                <a:spcPct val="90000"/>
              </a:lnSpc>
              <a:spcBef>
                <a:spcPts val="1000"/>
              </a:spcBef>
              <a:spcAft>
                <a:spcPts val="0"/>
              </a:spcAft>
              <a:buClr>
                <a:schemeClr val="dk1"/>
              </a:buClr>
              <a:buSzPts val="2800"/>
              <a:buNone/>
            </a:pPr>
            <a:r>
              <a:rPr lang="en-US" dirty="0"/>
              <a:t>Cell: (385) 215-4312</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1600"/>
              <a:buNone/>
            </a:pPr>
            <a:r>
              <a:rPr lang="en-US" sz="1600" dirty="0"/>
              <a:t>Falcon Ridge Elementary, Hayden Peak Elementary, Westvale Elementary, West Jordan Elementary, WJHS</a:t>
            </a:r>
            <a:endParaRPr dirty="0"/>
          </a:p>
        </p:txBody>
      </p:sp>
      <p:pic>
        <p:nvPicPr>
          <p:cNvPr id="4" name="Picture 3">
            <a:extLst>
              <a:ext uri="{FF2B5EF4-FFF2-40B4-BE49-F238E27FC236}">
                <a16:creationId xmlns:a16="http://schemas.microsoft.com/office/drawing/2014/main" id="{B47EF6AC-547C-D94F-82E9-B7E9C9FAEA17}"/>
              </a:ext>
            </a:extLst>
          </p:cNvPr>
          <p:cNvPicPr>
            <a:picLocks noChangeAspect="1"/>
          </p:cNvPicPr>
          <p:nvPr/>
        </p:nvPicPr>
        <p:blipFill>
          <a:blip r:embed="rId4"/>
          <a:stretch>
            <a:fillRect/>
          </a:stretch>
        </p:blipFill>
        <p:spPr>
          <a:xfrm>
            <a:off x="7786255" y="794334"/>
            <a:ext cx="2634095" cy="375023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546</Words>
  <Application>Microsoft Macintosh PowerPoint</Application>
  <PresentationFormat>Widescreen</PresentationFormat>
  <Paragraphs>37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Kindergarten Orientation</vt:lpstr>
      <vt:lpstr>Medical Forms needed for registration</vt:lpstr>
      <vt:lpstr>Vision Screens </vt:lpstr>
      <vt:lpstr>Medications at School</vt:lpstr>
      <vt:lpstr>Healthcare Plans</vt:lpstr>
      <vt:lpstr>Sick kids stay home </vt:lpstr>
      <vt:lpstr>School Nurse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Orientation</dc:title>
  <cp:lastModifiedBy>Microsoft Office User</cp:lastModifiedBy>
  <cp:revision>3</cp:revision>
  <dcterms:modified xsi:type="dcterms:W3CDTF">2021-02-02T18:37:52Z</dcterms:modified>
</cp:coreProperties>
</file>